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74" r:id="rId3"/>
    <p:sldId id="275" r:id="rId4"/>
    <p:sldId id="277" r:id="rId5"/>
    <p:sldId id="288" r:id="rId6"/>
    <p:sldId id="302" r:id="rId7"/>
    <p:sldId id="352" r:id="rId8"/>
    <p:sldId id="290" r:id="rId9"/>
    <p:sldId id="351" r:id="rId10"/>
    <p:sldId id="342" r:id="rId11"/>
    <p:sldId id="306" r:id="rId12"/>
    <p:sldId id="322" r:id="rId13"/>
    <p:sldId id="325" r:id="rId14"/>
    <p:sldId id="344" r:id="rId15"/>
    <p:sldId id="343" r:id="rId16"/>
    <p:sldId id="327" r:id="rId17"/>
    <p:sldId id="335" r:id="rId18"/>
    <p:sldId id="328" r:id="rId19"/>
    <p:sldId id="350" r:id="rId20"/>
    <p:sldId id="346" r:id="rId21"/>
    <p:sldId id="347" r:id="rId22"/>
    <p:sldId id="348" r:id="rId23"/>
    <p:sldId id="349" r:id="rId24"/>
    <p:sldId id="294" r:id="rId25"/>
  </p:sldIdLst>
  <p:sldSz cx="10515600" cy="6400800"/>
  <p:notesSz cx="6858000" cy="9144000"/>
  <p:defaultTextStyle>
    <a:defPPr>
      <a:defRPr lang="en-US"/>
    </a:defPPr>
    <a:lvl1pPr marL="0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8683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77367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16050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54734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93417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32100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70784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509467" algn="l" defTabSz="87736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48" y="-90"/>
      </p:cViewPr>
      <p:guideLst>
        <p:guide orient="horz" pos="2016"/>
        <p:guide pos="33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02DEA-95A9-4BF8-BD2F-1DA5D414AC41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12775" y="685800"/>
            <a:ext cx="5632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742D5-8E3B-498C-91FD-56B82D73D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8683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7367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6050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4734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3417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2100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0784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09467" algn="l" defTabSz="8773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ছবিগুলো</a:t>
            </a:r>
            <a:r>
              <a:rPr lang="bn-BD" baseline="0" dirty="0" smtClean="0"/>
              <a:t> দেখানোর সময় শিক্ষক শিক্ষার্থীদের মধ্য থেকে, সবজি সংরক্ষণ ও প্রক্রিয়াজাতকরণ শব্দ দুটি বলানোর চেষ্টা করবেন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742D5-8E3B-498C-91FD-56B82D73D54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BD" dirty="0" smtClean="0"/>
              <a:t>প্রশ্ন</a:t>
            </a:r>
            <a:r>
              <a:rPr lang="bn-BD" baseline="0" dirty="0" smtClean="0"/>
              <a:t> করার পর ছবি দেখিয়ে , শিক্ষার্থীদের মধ্য থেকে সংজ্ঞা বলানোর চেষ্টা করতে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742D5-8E3B-498C-91FD-56B82D73D54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ব্লেঞ্চিং</a:t>
            </a:r>
            <a:r>
              <a:rPr lang="bn-BD" baseline="0" dirty="0" smtClean="0"/>
              <a:t> করার উদ্দেশ্য ব্যাখ্যা করে শিক্ষার্থীদের বুঝিয়ে দিতে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742D5-8E3B-498C-91FD-56B82D73D5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5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742D5-8E3B-498C-91FD-56B82D73D5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8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1" y="1988407"/>
            <a:ext cx="8938260" cy="13720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344" y="3627120"/>
            <a:ext cx="7360921" cy="1635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4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3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2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0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3811" y="256335"/>
            <a:ext cx="2366010" cy="54614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780" y="256335"/>
            <a:ext cx="6922770" cy="54614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659" y="4113113"/>
            <a:ext cx="8938260" cy="1271270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659" y="2712934"/>
            <a:ext cx="8938260" cy="1400176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86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773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16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547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934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321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7078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50946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786" y="1493527"/>
            <a:ext cx="4644391" cy="422423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5436" y="1493527"/>
            <a:ext cx="4644391" cy="422423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2" y="1432773"/>
            <a:ext cx="4646217" cy="5971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8683" indent="0">
              <a:buNone/>
              <a:defRPr sz="1900" b="1"/>
            </a:lvl2pPr>
            <a:lvl3pPr marL="877367" indent="0">
              <a:buNone/>
              <a:defRPr sz="1700" b="1"/>
            </a:lvl3pPr>
            <a:lvl4pPr marL="1316050" indent="0">
              <a:buNone/>
              <a:defRPr sz="1500" b="1"/>
            </a:lvl4pPr>
            <a:lvl5pPr marL="1754734" indent="0">
              <a:buNone/>
              <a:defRPr sz="1500" b="1"/>
            </a:lvl5pPr>
            <a:lvl6pPr marL="2193417" indent="0">
              <a:buNone/>
              <a:defRPr sz="1500" b="1"/>
            </a:lvl6pPr>
            <a:lvl7pPr marL="2632100" indent="0">
              <a:buNone/>
              <a:defRPr sz="1500" b="1"/>
            </a:lvl7pPr>
            <a:lvl8pPr marL="3070784" indent="0">
              <a:buNone/>
              <a:defRPr sz="1500" b="1"/>
            </a:lvl8pPr>
            <a:lvl9pPr marL="350946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2" y="2029887"/>
            <a:ext cx="4646217" cy="3687869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783" y="1432773"/>
            <a:ext cx="4648042" cy="5971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8683" indent="0">
              <a:buNone/>
              <a:defRPr sz="1900" b="1"/>
            </a:lvl2pPr>
            <a:lvl3pPr marL="877367" indent="0">
              <a:buNone/>
              <a:defRPr sz="1700" b="1"/>
            </a:lvl3pPr>
            <a:lvl4pPr marL="1316050" indent="0">
              <a:buNone/>
              <a:defRPr sz="1500" b="1"/>
            </a:lvl4pPr>
            <a:lvl5pPr marL="1754734" indent="0">
              <a:buNone/>
              <a:defRPr sz="1500" b="1"/>
            </a:lvl5pPr>
            <a:lvl6pPr marL="2193417" indent="0">
              <a:buNone/>
              <a:defRPr sz="1500" b="1"/>
            </a:lvl6pPr>
            <a:lvl7pPr marL="2632100" indent="0">
              <a:buNone/>
              <a:defRPr sz="1500" b="1"/>
            </a:lvl7pPr>
            <a:lvl8pPr marL="3070784" indent="0">
              <a:buNone/>
              <a:defRPr sz="1500" b="1"/>
            </a:lvl8pPr>
            <a:lvl9pPr marL="350946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783" y="2029887"/>
            <a:ext cx="4648042" cy="3687869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6" y="254846"/>
            <a:ext cx="3459559" cy="108458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309" y="254858"/>
            <a:ext cx="5878513" cy="546290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6" y="1339435"/>
            <a:ext cx="3459559" cy="4378325"/>
          </a:xfrm>
        </p:spPr>
        <p:txBody>
          <a:bodyPr/>
          <a:lstStyle>
            <a:lvl1pPr marL="0" indent="0">
              <a:buNone/>
              <a:defRPr sz="1300"/>
            </a:lvl1pPr>
            <a:lvl2pPr marL="438683" indent="0">
              <a:buNone/>
              <a:defRPr sz="1200"/>
            </a:lvl2pPr>
            <a:lvl3pPr marL="877367" indent="0">
              <a:buNone/>
              <a:defRPr sz="1000"/>
            </a:lvl3pPr>
            <a:lvl4pPr marL="1316050" indent="0">
              <a:buNone/>
              <a:defRPr sz="900"/>
            </a:lvl4pPr>
            <a:lvl5pPr marL="1754734" indent="0">
              <a:buNone/>
              <a:defRPr sz="900"/>
            </a:lvl5pPr>
            <a:lvl6pPr marL="2193417" indent="0">
              <a:buNone/>
              <a:defRPr sz="900"/>
            </a:lvl6pPr>
            <a:lvl7pPr marL="2632100" indent="0">
              <a:buNone/>
              <a:defRPr sz="900"/>
            </a:lvl7pPr>
            <a:lvl8pPr marL="3070784" indent="0">
              <a:buNone/>
              <a:defRPr sz="900"/>
            </a:lvl8pPr>
            <a:lvl9pPr marL="35094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132" y="4480563"/>
            <a:ext cx="6309360" cy="52895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1132" y="571924"/>
            <a:ext cx="6309360" cy="3840480"/>
          </a:xfrm>
        </p:spPr>
        <p:txBody>
          <a:bodyPr/>
          <a:lstStyle>
            <a:lvl1pPr marL="0" indent="0">
              <a:buNone/>
              <a:defRPr sz="3100"/>
            </a:lvl1pPr>
            <a:lvl2pPr marL="438683" indent="0">
              <a:buNone/>
              <a:defRPr sz="2700"/>
            </a:lvl2pPr>
            <a:lvl3pPr marL="877367" indent="0">
              <a:buNone/>
              <a:defRPr sz="2300"/>
            </a:lvl3pPr>
            <a:lvl4pPr marL="1316050" indent="0">
              <a:buNone/>
              <a:defRPr sz="1900"/>
            </a:lvl4pPr>
            <a:lvl5pPr marL="1754734" indent="0">
              <a:buNone/>
              <a:defRPr sz="1900"/>
            </a:lvl5pPr>
            <a:lvl6pPr marL="2193417" indent="0">
              <a:buNone/>
              <a:defRPr sz="1900"/>
            </a:lvl6pPr>
            <a:lvl7pPr marL="2632100" indent="0">
              <a:buNone/>
              <a:defRPr sz="1900"/>
            </a:lvl7pPr>
            <a:lvl8pPr marL="3070784" indent="0">
              <a:buNone/>
              <a:defRPr sz="1900"/>
            </a:lvl8pPr>
            <a:lvl9pPr marL="3509467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1132" y="5009524"/>
            <a:ext cx="6309360" cy="751205"/>
          </a:xfrm>
        </p:spPr>
        <p:txBody>
          <a:bodyPr/>
          <a:lstStyle>
            <a:lvl1pPr marL="0" indent="0">
              <a:buNone/>
              <a:defRPr sz="1300"/>
            </a:lvl1pPr>
            <a:lvl2pPr marL="438683" indent="0">
              <a:buNone/>
              <a:defRPr sz="1200"/>
            </a:lvl2pPr>
            <a:lvl3pPr marL="877367" indent="0">
              <a:buNone/>
              <a:defRPr sz="1000"/>
            </a:lvl3pPr>
            <a:lvl4pPr marL="1316050" indent="0">
              <a:buNone/>
              <a:defRPr sz="900"/>
            </a:lvl4pPr>
            <a:lvl5pPr marL="1754734" indent="0">
              <a:buNone/>
              <a:defRPr sz="900"/>
            </a:lvl5pPr>
            <a:lvl6pPr marL="2193417" indent="0">
              <a:buNone/>
              <a:defRPr sz="900"/>
            </a:lvl6pPr>
            <a:lvl7pPr marL="2632100" indent="0">
              <a:buNone/>
              <a:defRPr sz="900"/>
            </a:lvl7pPr>
            <a:lvl8pPr marL="3070784" indent="0">
              <a:buNone/>
              <a:defRPr sz="900"/>
            </a:lvl8pPr>
            <a:lvl9pPr marL="35094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5784" y="256329"/>
            <a:ext cx="9464041" cy="1066800"/>
          </a:xfrm>
          <a:prstGeom prst="rect">
            <a:avLst/>
          </a:prstGeom>
        </p:spPr>
        <p:txBody>
          <a:bodyPr vert="horz" lIns="87737" tIns="43868" rIns="87737" bIns="438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84" y="1493527"/>
            <a:ext cx="9464041" cy="4224233"/>
          </a:xfrm>
          <a:prstGeom prst="rect">
            <a:avLst/>
          </a:prstGeom>
        </p:spPr>
        <p:txBody>
          <a:bodyPr vert="horz" lIns="87737" tIns="43868" rIns="87737" bIns="438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5780" y="5932603"/>
            <a:ext cx="2453640" cy="340783"/>
          </a:xfrm>
          <a:prstGeom prst="rect">
            <a:avLst/>
          </a:prstGeom>
        </p:spPr>
        <p:txBody>
          <a:bodyPr vert="horz" lIns="87737" tIns="43868" rIns="87737" bIns="4386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D11AC-59EB-424F-80FE-04376DAD7D43}" type="datetimeFigureOut">
              <a:rPr lang="en-US" smtClean="0"/>
              <a:pPr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2831" y="5932603"/>
            <a:ext cx="3329940" cy="340783"/>
          </a:xfrm>
          <a:prstGeom prst="rect">
            <a:avLst/>
          </a:prstGeom>
        </p:spPr>
        <p:txBody>
          <a:bodyPr vert="horz" lIns="87737" tIns="43868" rIns="87737" bIns="4386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6180" y="5932603"/>
            <a:ext cx="2453640" cy="340783"/>
          </a:xfrm>
          <a:prstGeom prst="rect">
            <a:avLst/>
          </a:prstGeom>
        </p:spPr>
        <p:txBody>
          <a:bodyPr vert="horz" lIns="87737" tIns="43868" rIns="87737" bIns="4386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0DDFC-DEB7-4363-B037-A68B8ADBB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77367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013" indent="-329013" algn="l" defTabSz="877367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12861" indent="-274177" algn="l" defTabSz="8773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709" indent="-219342" algn="l" defTabSz="87736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392" indent="-219342" algn="l" defTabSz="87736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4075" indent="-219342" algn="l" defTabSz="877367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2759" indent="-219342" algn="l" defTabSz="8773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1442" indent="-219342" algn="l" defTabSz="8773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0126" indent="-219342" algn="l" defTabSz="8773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8809" indent="-219342" algn="l" defTabSz="87736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8683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73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605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473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341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2100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0784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09467" algn="l" defTabSz="87736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46.jp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0515600" cy="640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3526" y="259992"/>
            <a:ext cx="7521575" cy="752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dirty="0" smtClean="0">
                <a:latin typeface="NikoshBAN" pitchFamily="2" charset="0"/>
                <a:cs typeface="NikoshBAN" pitchFamily="2" charset="0"/>
              </a:rPr>
              <a:t>এখন আমরা একটি ভিডিও দেখি </a:t>
            </a:r>
            <a:endParaRPr lang="en-US" sz="4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4648200"/>
            <a:ext cx="6499225" cy="6838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ভিডিও টিতে কি দেখলে ? 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5410200"/>
            <a:ext cx="6499225" cy="68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চাল কুমড়ার মোরব্বা তৈরির পদ্ধতি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71402"/>
              </p:ext>
            </p:extLst>
          </p:nvPr>
        </p:nvGraphicFramePr>
        <p:xfrm>
          <a:off x="4800600" y="28146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5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0600" y="28146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7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6550" y="213361"/>
            <a:ext cx="7385050" cy="782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চাল কুমড়ার মোরব্বা তৈরির উপাদানসমূহ 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87248" y="1137921"/>
            <a:ext cx="8706005" cy="4978400"/>
            <a:chOff x="685800" y="1447800"/>
            <a:chExt cx="3267242" cy="3429000"/>
          </a:xfrm>
        </p:grpSpPr>
        <p:sp>
          <p:nvSpPr>
            <p:cNvPr id="3" name="Rectangle 2"/>
            <p:cNvSpPr/>
            <p:nvPr/>
          </p:nvSpPr>
          <p:spPr>
            <a:xfrm>
              <a:off x="685800" y="1447800"/>
              <a:ext cx="3267242" cy="2917209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48084" y="4467367"/>
              <a:ext cx="2247231" cy="4094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পরিপক্ব চাল কুমড়া-৫০০গ্রাম </a:t>
              </a:r>
              <a:endParaRPr lang="en-US" sz="3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62000" y="1143000"/>
            <a:ext cx="8725597" cy="5060297"/>
            <a:chOff x="762000" y="913698"/>
            <a:chExt cx="3303573" cy="4023149"/>
          </a:xfrm>
        </p:grpSpPr>
        <p:sp>
          <p:nvSpPr>
            <p:cNvPr id="52" name="Rectangle 51"/>
            <p:cNvSpPr/>
            <p:nvPr/>
          </p:nvSpPr>
          <p:spPr>
            <a:xfrm>
              <a:off x="762000" y="913698"/>
              <a:ext cx="3303573" cy="328520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70807" y="4251047"/>
              <a:ext cx="1548276" cy="685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চিনি- ২কাপ 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62000" y="1066800"/>
            <a:ext cx="8663259" cy="5115560"/>
            <a:chOff x="762000" y="1447800"/>
            <a:chExt cx="2895600" cy="3429000"/>
          </a:xfrm>
        </p:grpSpPr>
        <p:sp>
          <p:nvSpPr>
            <p:cNvPr id="55" name="Rectangle 54"/>
            <p:cNvSpPr/>
            <p:nvPr/>
          </p:nvSpPr>
          <p:spPr>
            <a:xfrm>
              <a:off x="762000" y="1447800"/>
              <a:ext cx="2895600" cy="2912301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39466" y="4435929"/>
              <a:ext cx="1610916" cy="4408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খাবার চুন-২চা চামচ 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09828" y="1137920"/>
            <a:ext cx="5841999" cy="4907280"/>
            <a:chOff x="1376121" y="1300843"/>
            <a:chExt cx="2010545" cy="3575957"/>
          </a:xfrm>
        </p:grpSpPr>
        <p:sp>
          <p:nvSpPr>
            <p:cNvPr id="16" name="Rectangle 15"/>
            <p:cNvSpPr/>
            <p:nvPr/>
          </p:nvSpPr>
          <p:spPr>
            <a:xfrm>
              <a:off x="1383974" y="1300843"/>
              <a:ext cx="2002692" cy="303711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76121" y="4386943"/>
              <a:ext cx="2010545" cy="4898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সিরকা-২চা চামচ 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06550" y="213361"/>
            <a:ext cx="7229473" cy="782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চাল কুমড়ার মোরব্বা তৈরির উপকরণসমূহ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19200" y="1143000"/>
            <a:ext cx="8105774" cy="4978400"/>
            <a:chOff x="1315805" y="1300843"/>
            <a:chExt cx="2231705" cy="4251395"/>
          </a:xfrm>
        </p:grpSpPr>
        <p:sp>
          <p:nvSpPr>
            <p:cNvPr id="23" name="Rectangle 22"/>
            <p:cNvSpPr/>
            <p:nvPr/>
          </p:nvSpPr>
          <p:spPr>
            <a:xfrm>
              <a:off x="1315805" y="1300843"/>
              <a:ext cx="2231705" cy="352258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78230" y="4884162"/>
              <a:ext cx="1166116" cy="6680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ব্যালেন্স  </a:t>
              </a:r>
              <a:endParaRPr lang="en-US" sz="35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095375" y="1137919"/>
            <a:ext cx="8470900" cy="4907281"/>
            <a:chOff x="1515985" y="1300843"/>
            <a:chExt cx="2028028" cy="4069194"/>
          </a:xfrm>
        </p:grpSpPr>
        <p:sp>
          <p:nvSpPr>
            <p:cNvPr id="26" name="Rectangle 25"/>
            <p:cNvSpPr/>
            <p:nvPr/>
          </p:nvSpPr>
          <p:spPr>
            <a:xfrm>
              <a:off x="1515985" y="1300843"/>
              <a:ext cx="2028028" cy="3302533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127890" y="4721325"/>
              <a:ext cx="1014014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5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কাটা চামচ </a:t>
              </a:r>
              <a:endParaRPr lang="en-US" sz="5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53158" y="1137920"/>
            <a:ext cx="8659171" cy="5049520"/>
            <a:chOff x="1383974" y="1617923"/>
            <a:chExt cx="2207470" cy="3752112"/>
          </a:xfrm>
        </p:grpSpPr>
        <p:sp>
          <p:nvSpPr>
            <p:cNvPr id="29" name="Rectangle 28"/>
            <p:cNvSpPr/>
            <p:nvPr/>
          </p:nvSpPr>
          <p:spPr>
            <a:xfrm>
              <a:off x="1383974" y="1617923"/>
              <a:ext cx="2207470" cy="3117952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27687" y="4788722"/>
              <a:ext cx="986656" cy="58131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ছুড়ি  </a:t>
              </a:r>
              <a:endParaRPr lang="en-US" sz="4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41427" y="1066801"/>
            <a:ext cx="8251825" cy="5049520"/>
            <a:chOff x="1533468" y="1300843"/>
            <a:chExt cx="1975579" cy="4069192"/>
          </a:xfrm>
        </p:grpSpPr>
        <p:sp>
          <p:nvSpPr>
            <p:cNvPr id="32" name="Rectangle 31"/>
            <p:cNvSpPr/>
            <p:nvPr/>
          </p:nvSpPr>
          <p:spPr>
            <a:xfrm>
              <a:off x="1533468" y="1300843"/>
              <a:ext cx="1975579" cy="3324129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70543" y="4682284"/>
              <a:ext cx="1048980" cy="6877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ঢাকনা সহ সসপ্যান   </a:t>
              </a:r>
              <a:endParaRPr lang="en-US" sz="4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6301" y="1137920"/>
            <a:ext cx="8763000" cy="5049520"/>
            <a:chOff x="1383974" y="1300843"/>
            <a:chExt cx="2247454" cy="4069192"/>
          </a:xfrm>
        </p:grpSpPr>
        <p:sp>
          <p:nvSpPr>
            <p:cNvPr id="35" name="Rectangle 34"/>
            <p:cNvSpPr/>
            <p:nvPr/>
          </p:nvSpPr>
          <p:spPr>
            <a:xfrm>
              <a:off x="1383974" y="1300843"/>
              <a:ext cx="2247454" cy="3390993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88026" y="4748353"/>
              <a:ext cx="1153878" cy="62168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63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ঝাঝর </a:t>
              </a:r>
              <a:endParaRPr lang="en-US" sz="63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994025" y="1209040"/>
            <a:ext cx="4235449" cy="4978400"/>
            <a:chOff x="1778230" y="1300843"/>
            <a:chExt cx="1166116" cy="4251395"/>
          </a:xfrm>
        </p:grpSpPr>
        <p:sp>
          <p:nvSpPr>
            <p:cNvPr id="50" name="Rectangle 49"/>
            <p:cNvSpPr/>
            <p:nvPr/>
          </p:nvSpPr>
          <p:spPr>
            <a:xfrm>
              <a:off x="1897989" y="1300843"/>
              <a:ext cx="986041" cy="352258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778230" y="4884162"/>
              <a:ext cx="1166116" cy="6680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কাঁচের বোতল   </a:t>
              </a:r>
              <a:endParaRPr lang="en-US" sz="35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38150" y="1137920"/>
            <a:ext cx="8577290" cy="4907280"/>
            <a:chOff x="1515985" y="1300843"/>
            <a:chExt cx="1905647" cy="4069192"/>
          </a:xfrm>
        </p:grpSpPr>
        <p:sp>
          <p:nvSpPr>
            <p:cNvPr id="30" name="Rectangle 29"/>
            <p:cNvSpPr/>
            <p:nvPr/>
          </p:nvSpPr>
          <p:spPr>
            <a:xfrm>
              <a:off x="1872918" y="1300843"/>
              <a:ext cx="1346611" cy="3302533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515985" y="4721323"/>
              <a:ext cx="1905647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0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পরিপক্ব চালকুমড়া থেকে কেটে ৫০০গ্রাম নিতে হবে । </a:t>
              </a:r>
              <a:endParaRPr lang="en-US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1606550" y="213361"/>
            <a:ext cx="7229473" cy="7304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smtClean="0">
                <a:latin typeface="NikoshBAN" pitchFamily="2" charset="0"/>
                <a:cs typeface="NikoshBAN" pitchFamily="2" charset="0"/>
              </a:rPr>
              <a:t>চাল কুমড়ার মোরব্বা প্রস্তুত </a:t>
            </a:r>
            <a:r>
              <a:rPr lang="bn-BD" sz="4600" dirty="0" smtClean="0">
                <a:latin typeface="NikoshBAN" pitchFamily="2" charset="0"/>
                <a:cs typeface="NikoshBAN" pitchFamily="2" charset="0"/>
              </a:rPr>
              <a:t>প্রণালী </a:t>
            </a:r>
            <a:endParaRPr lang="en-US" sz="4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1178" y="1066800"/>
            <a:ext cx="8763001" cy="4978400"/>
            <a:chOff x="533400" y="1143000"/>
            <a:chExt cx="9144001" cy="5334000"/>
          </a:xfrm>
        </p:grpSpPr>
        <p:sp>
          <p:nvSpPr>
            <p:cNvPr id="7" name="Rectangle 6"/>
            <p:cNvSpPr/>
            <p:nvPr/>
          </p:nvSpPr>
          <p:spPr>
            <a:xfrm>
              <a:off x="533401" y="1143000"/>
              <a:ext cx="9144000" cy="4300331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00" y="5614504"/>
              <a:ext cx="9144001" cy="86249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চালকুমড়ার সবুজ বাকল ও নরম অংশ কেটে বাদ দিয়ে ছোট ছোট টুকরো করে নিতে হবে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1175" y="995680"/>
            <a:ext cx="8763000" cy="5049520"/>
            <a:chOff x="1549515" y="1536738"/>
            <a:chExt cx="1897694" cy="4069192"/>
          </a:xfrm>
        </p:grpSpPr>
        <p:sp>
          <p:nvSpPr>
            <p:cNvPr id="10" name="Rectangle 9"/>
            <p:cNvSpPr/>
            <p:nvPr/>
          </p:nvSpPr>
          <p:spPr>
            <a:xfrm>
              <a:off x="1565199" y="1536738"/>
              <a:ext cx="1882010" cy="3302533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49515" y="4957218"/>
              <a:ext cx="1897694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টুকরোগুলোকে কাটা চামচ বা টুথ পিক দিয়ে ভালভাবে ছিদ্র ছিদ্র (কেচে) নিতে হবে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7225" y="1137920"/>
            <a:ext cx="8570887" cy="4907280"/>
            <a:chOff x="1549515" y="1536738"/>
            <a:chExt cx="1840750" cy="4069192"/>
          </a:xfrm>
        </p:grpSpPr>
        <p:sp>
          <p:nvSpPr>
            <p:cNvPr id="13" name="Rectangle 12"/>
            <p:cNvSpPr/>
            <p:nvPr/>
          </p:nvSpPr>
          <p:spPr>
            <a:xfrm>
              <a:off x="1565199" y="1536738"/>
              <a:ext cx="1825066" cy="3302533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49515" y="4957218"/>
              <a:ext cx="1840750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একটি পাত্রে চুন গুলে তার মধ্যে টুকরোগুলো ৩০মিনিট ডুবিয়ে রাখতে হবে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8152" y="1066800"/>
            <a:ext cx="8982075" cy="5120640"/>
            <a:chOff x="1549515" y="1536738"/>
            <a:chExt cx="1897694" cy="4069192"/>
          </a:xfrm>
        </p:grpSpPr>
        <p:sp>
          <p:nvSpPr>
            <p:cNvPr id="16" name="Rectangle 15"/>
            <p:cNvSpPr/>
            <p:nvPr/>
          </p:nvSpPr>
          <p:spPr>
            <a:xfrm>
              <a:off x="1565199" y="1536738"/>
              <a:ext cx="1882010" cy="3302533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49515" y="4957218"/>
              <a:ext cx="1840750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চুনের পানি থেকে উঠিয়ে টুকরোগুলো ফুটন্ত পানিতে ৪ মিনিট ভাপ দিতে হবে । এতে চালকুমড়ার মধ্যের চুন বের হয়ে যাবে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57225" y="1137920"/>
            <a:ext cx="8570886" cy="4907280"/>
            <a:chOff x="1549515" y="1536738"/>
            <a:chExt cx="1840750" cy="4069192"/>
          </a:xfrm>
        </p:grpSpPr>
        <p:sp>
          <p:nvSpPr>
            <p:cNvPr id="19" name="Rectangle 18"/>
            <p:cNvSpPr/>
            <p:nvPr/>
          </p:nvSpPr>
          <p:spPr>
            <a:xfrm>
              <a:off x="1737716" y="1536738"/>
              <a:ext cx="1568342" cy="3302533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49515" y="4957218"/>
              <a:ext cx="1840750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চুলা থেকে টুকরোগুলো উঠিয়ে একটি পাত্রে নিয়ে ভালভাবে চিনি মিশিয়ে ৩০মিনিট ঢেকে রেখে দিতে হবে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09625" y="1290320"/>
            <a:ext cx="8570886" cy="4907280"/>
            <a:chOff x="1549515" y="1536738"/>
            <a:chExt cx="1840750" cy="4069192"/>
          </a:xfrm>
        </p:grpSpPr>
        <p:sp>
          <p:nvSpPr>
            <p:cNvPr id="22" name="Rectangle 21"/>
            <p:cNvSpPr/>
            <p:nvPr/>
          </p:nvSpPr>
          <p:spPr>
            <a:xfrm>
              <a:off x="1737716" y="1536738"/>
              <a:ext cx="1568342" cy="3302533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49515" y="4957218"/>
              <a:ext cx="1840750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এরপর চিনি মিশ্রিত টুকরোগুলো চুলায় বসিয়ে চিনি একেবারে ঘন আঠালো না হওয়া পর্যন্ত মৃদু তাপ প্রয়োগ করতে হবে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3444" y="1267281"/>
            <a:ext cx="8570886" cy="4907280"/>
            <a:chOff x="1549515" y="1536738"/>
            <a:chExt cx="1840750" cy="4069192"/>
          </a:xfrm>
        </p:grpSpPr>
        <p:sp>
          <p:nvSpPr>
            <p:cNvPr id="25" name="Rectangle 24"/>
            <p:cNvSpPr/>
            <p:nvPr/>
          </p:nvSpPr>
          <p:spPr>
            <a:xfrm>
              <a:off x="1737716" y="1536738"/>
              <a:ext cx="1568342" cy="3302533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49515" y="4957218"/>
              <a:ext cx="1840750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চিনি ঘন হয়ে গেলে, টুকরোগুলো তুলে একটি স্ট্যান্ডের উপর কমপক্ষে ১২ঘন্টা রেখে দিতে হবে । এতে চালকুমড়ার টুকরো ঠান্ডা হয়ে মোরব্বায় পরিণত হবে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4118" y="1029737"/>
            <a:ext cx="8570886" cy="4907280"/>
            <a:chOff x="1549515" y="1536738"/>
            <a:chExt cx="1840750" cy="4069192"/>
          </a:xfrm>
        </p:grpSpPr>
        <p:sp>
          <p:nvSpPr>
            <p:cNvPr id="28" name="Rectangle 27"/>
            <p:cNvSpPr/>
            <p:nvPr/>
          </p:nvSpPr>
          <p:spPr>
            <a:xfrm>
              <a:off x="1737716" y="1536738"/>
              <a:ext cx="1568342" cy="3302533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49515" y="4957218"/>
              <a:ext cx="1840750" cy="64871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27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১২ ঘন্টা পর মোরব্বা তৈরি হয়ে গেলে কাচের বয়ামে দীর্ঘদিন সংরক্ষণ করা যায় । </a:t>
              </a:r>
              <a:endParaRPr lang="en-US" sz="27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3768090" y="568960"/>
            <a:ext cx="3417570" cy="199136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5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35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 </a:t>
            </a:r>
            <a:endParaRPr lang="en-US" sz="35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190" y="2560320"/>
            <a:ext cx="8149590" cy="64008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জোড়ায় জোড়ায় কাজ            সময়ঃ ৩ মিনিট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3007" y="3698241"/>
            <a:ext cx="8237221" cy="17068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marL="493519" indent="-493519" algn="just"/>
            <a:r>
              <a:rPr lang="bn-BD" sz="35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গ্রুপ-কঃ ডিপফ্রিজে সবজি সংরক্ষণ পদ্ধতি বর্ণনা কর ।  </a:t>
            </a:r>
          </a:p>
          <a:p>
            <a:pPr marL="493519" indent="-493519" algn="just"/>
            <a:r>
              <a:rPr lang="bn-BD" sz="31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গ্রুপ-খঃ আচার তৈরিতে প্রয়োজনীয় উপাদানসমূহের নাম লিখ  । </a:t>
            </a:r>
            <a:endParaRPr lang="en-US" sz="31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907281" y="3200400"/>
            <a:ext cx="613410" cy="42672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26820" y="640080"/>
            <a:ext cx="2453640" cy="192024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  <p:bldP spid="4" grpId="0" build="p" animBg="1"/>
      <p:bldP spid="6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3526" y="259992"/>
            <a:ext cx="7521575" cy="752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dirty="0" smtClean="0">
                <a:latin typeface="NikoshBAN" pitchFamily="2" charset="0"/>
                <a:cs typeface="NikoshBAN" pitchFamily="2" charset="0"/>
              </a:rPr>
              <a:t>এখন আমরা একটি ভিডিও দেখি </a:t>
            </a:r>
            <a:endParaRPr lang="en-US" sz="4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4648200"/>
            <a:ext cx="6499225" cy="6838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ভিডিও টিতে কি দেখলে ? 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5410200"/>
            <a:ext cx="6499225" cy="68381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আলুর চিপস তৈরির পদ্ধতি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13053"/>
              </p:ext>
            </p:extLst>
          </p:nvPr>
        </p:nvGraphicFramePr>
        <p:xfrm>
          <a:off x="4800600" y="28146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0600" y="28146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06550" y="213361"/>
            <a:ext cx="7229473" cy="782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dirty="0" smtClean="0">
                <a:latin typeface="NikoshBAN" pitchFamily="2" charset="0"/>
                <a:cs typeface="NikoshBAN" pitchFamily="2" charset="0"/>
              </a:rPr>
              <a:t>আলুর চিপস তৈরির উপাদানসমূহ   </a:t>
            </a:r>
            <a:endParaRPr lang="en-US" sz="4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17004" y="1066800"/>
            <a:ext cx="9241373" cy="5120640"/>
            <a:chOff x="1383974" y="1300843"/>
            <a:chExt cx="2212488" cy="3575957"/>
          </a:xfrm>
        </p:grpSpPr>
        <p:sp>
          <p:nvSpPr>
            <p:cNvPr id="14" name="Rectangle 13"/>
            <p:cNvSpPr/>
            <p:nvPr/>
          </p:nvSpPr>
          <p:spPr>
            <a:xfrm>
              <a:off x="1383974" y="1300843"/>
              <a:ext cx="2212488" cy="3037114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50951" y="4386943"/>
              <a:ext cx="1835715" cy="4898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একই সাইজের রোগমুক্ত গোলআলু -৫০০গ্রাম   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76301" y="1066800"/>
            <a:ext cx="8543927" cy="4993640"/>
            <a:chOff x="1474196" y="1300843"/>
            <a:chExt cx="1912470" cy="3575957"/>
          </a:xfrm>
        </p:grpSpPr>
        <p:sp>
          <p:nvSpPr>
            <p:cNvPr id="29" name="Rectangle 28"/>
            <p:cNvSpPr/>
            <p:nvPr/>
          </p:nvSpPr>
          <p:spPr>
            <a:xfrm>
              <a:off x="1474196" y="1300843"/>
              <a:ext cx="1912470" cy="3037114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54001" y="4386943"/>
              <a:ext cx="1574354" cy="4898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মরিচের গুড়া-১চা চামচ    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836" y="1066800"/>
            <a:ext cx="9386569" cy="4907280"/>
            <a:chOff x="1383974" y="1300843"/>
            <a:chExt cx="2190116" cy="3575957"/>
          </a:xfrm>
        </p:grpSpPr>
        <p:sp>
          <p:nvSpPr>
            <p:cNvPr id="32" name="Rectangle 31"/>
            <p:cNvSpPr/>
            <p:nvPr/>
          </p:nvSpPr>
          <p:spPr>
            <a:xfrm>
              <a:off x="1383974" y="1300843"/>
              <a:ext cx="2190116" cy="3037114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47996" y="4386943"/>
              <a:ext cx="1533467" cy="4898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রসুন পাউডার- ১৫-২০ গ্রাম </a:t>
              </a:r>
              <a:endParaRPr lang="en-US" sz="35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84201" y="1066801"/>
            <a:ext cx="9201148" cy="5049520"/>
            <a:chOff x="1376121" y="1300843"/>
            <a:chExt cx="2222181" cy="3575957"/>
          </a:xfrm>
        </p:grpSpPr>
        <p:sp>
          <p:nvSpPr>
            <p:cNvPr id="35" name="Rectangle 34"/>
            <p:cNvSpPr/>
            <p:nvPr/>
          </p:nvSpPr>
          <p:spPr>
            <a:xfrm>
              <a:off x="1383974" y="1300843"/>
              <a:ext cx="2214328" cy="3037114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76121" y="4386943"/>
              <a:ext cx="2010545" cy="48985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আলু ভাজার জন্য তেল – ১কেজি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61663" y="1054995"/>
            <a:ext cx="8506137" cy="5049520"/>
            <a:chOff x="1376121" y="1300843"/>
            <a:chExt cx="2054328" cy="3575957"/>
          </a:xfrm>
        </p:grpSpPr>
        <p:sp>
          <p:nvSpPr>
            <p:cNvPr id="38" name="Rectangle 37"/>
            <p:cNvSpPr/>
            <p:nvPr/>
          </p:nvSpPr>
          <p:spPr>
            <a:xfrm>
              <a:off x="1383974" y="1300843"/>
              <a:ext cx="2046475" cy="3037114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76121" y="4386943"/>
              <a:ext cx="2010545" cy="4898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পাচফোড়ন এর গুড়া- ২০গ্রাম 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3469" y="1066801"/>
            <a:ext cx="9201148" cy="5037714"/>
            <a:chOff x="1376121" y="1300843"/>
            <a:chExt cx="2222181" cy="3575957"/>
          </a:xfrm>
        </p:grpSpPr>
        <p:sp>
          <p:nvSpPr>
            <p:cNvPr id="41" name="Rectangle 40"/>
            <p:cNvSpPr/>
            <p:nvPr/>
          </p:nvSpPr>
          <p:spPr>
            <a:xfrm>
              <a:off x="1383974" y="1300843"/>
              <a:ext cx="2214328" cy="3037114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76121" y="4386943"/>
              <a:ext cx="2010545" cy="48985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লবণ - স্বাদমত </a:t>
              </a:r>
              <a:endParaRPr lang="en-US" sz="4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06550" y="213361"/>
            <a:ext cx="7229473" cy="782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dirty="0" smtClean="0">
                <a:latin typeface="NikoshBAN" pitchFamily="2" charset="0"/>
                <a:cs typeface="NikoshBAN" pitchFamily="2" charset="0"/>
              </a:rPr>
              <a:t>আলুর চিপস তৈরির উপকরণসমূহ   </a:t>
            </a:r>
            <a:endParaRPr lang="en-US" sz="4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314452" y="1209040"/>
            <a:ext cx="8105774" cy="4978400"/>
            <a:chOff x="1315805" y="1300843"/>
            <a:chExt cx="2231705" cy="4251395"/>
          </a:xfrm>
        </p:grpSpPr>
        <p:sp>
          <p:nvSpPr>
            <p:cNvPr id="20" name="Rectangle 19"/>
            <p:cNvSpPr/>
            <p:nvPr/>
          </p:nvSpPr>
          <p:spPr>
            <a:xfrm>
              <a:off x="1315805" y="1300843"/>
              <a:ext cx="2231705" cy="352258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78230" y="4884162"/>
              <a:ext cx="1166116" cy="6680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ব্যালেন্স  </a:t>
              </a:r>
              <a:endParaRPr lang="en-US" sz="35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8" name="Group 18"/>
          <p:cNvGrpSpPr/>
          <p:nvPr/>
        </p:nvGrpSpPr>
        <p:grpSpPr>
          <a:xfrm>
            <a:off x="1241426" y="1137921"/>
            <a:ext cx="8105774" cy="4978400"/>
            <a:chOff x="1315805" y="1300843"/>
            <a:chExt cx="2231705" cy="4251395"/>
          </a:xfrm>
        </p:grpSpPr>
        <p:sp>
          <p:nvSpPr>
            <p:cNvPr id="39" name="Rectangle 38"/>
            <p:cNvSpPr/>
            <p:nvPr/>
          </p:nvSpPr>
          <p:spPr>
            <a:xfrm>
              <a:off x="1315805" y="1300843"/>
              <a:ext cx="2231705" cy="352258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78230" y="4884162"/>
              <a:ext cx="1166116" cy="6680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বোল   </a:t>
              </a:r>
              <a:endParaRPr lang="en-US" sz="35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2" name="Group 36"/>
          <p:cNvGrpSpPr/>
          <p:nvPr/>
        </p:nvGrpSpPr>
        <p:grpSpPr>
          <a:xfrm>
            <a:off x="1533527" y="1137921"/>
            <a:ext cx="6937377" cy="4978400"/>
            <a:chOff x="1683634" y="1300843"/>
            <a:chExt cx="1779235" cy="4069192"/>
          </a:xfrm>
        </p:grpSpPr>
        <p:sp>
          <p:nvSpPr>
            <p:cNvPr id="43" name="Rectangle 42"/>
            <p:cNvSpPr/>
            <p:nvPr/>
          </p:nvSpPr>
          <p:spPr>
            <a:xfrm>
              <a:off x="1683634" y="1300843"/>
              <a:ext cx="1779235" cy="3390993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988026" y="4748353"/>
              <a:ext cx="1153878" cy="62168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63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ঝাঝর </a:t>
              </a:r>
              <a:endParaRPr lang="en-US" sz="63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5" name="Group 39"/>
          <p:cNvGrpSpPr/>
          <p:nvPr/>
        </p:nvGrpSpPr>
        <p:grpSpPr>
          <a:xfrm>
            <a:off x="1241427" y="1066801"/>
            <a:ext cx="8251825" cy="5049520"/>
            <a:chOff x="1533468" y="1300843"/>
            <a:chExt cx="1975579" cy="4069192"/>
          </a:xfrm>
        </p:grpSpPr>
        <p:sp>
          <p:nvSpPr>
            <p:cNvPr id="46" name="Rectangle 45"/>
            <p:cNvSpPr/>
            <p:nvPr/>
          </p:nvSpPr>
          <p:spPr>
            <a:xfrm>
              <a:off x="1533468" y="1300843"/>
              <a:ext cx="1975579" cy="3324129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970543" y="4682284"/>
              <a:ext cx="1048980" cy="6877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ফ্রাই প্যান    </a:t>
              </a:r>
              <a:endParaRPr lang="en-US" sz="4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48" name="Group 42"/>
          <p:cNvGrpSpPr/>
          <p:nvPr/>
        </p:nvGrpSpPr>
        <p:grpSpPr>
          <a:xfrm>
            <a:off x="1053158" y="1137920"/>
            <a:ext cx="8659171" cy="5049520"/>
            <a:chOff x="1383974" y="1617923"/>
            <a:chExt cx="2207470" cy="3752112"/>
          </a:xfrm>
        </p:grpSpPr>
        <p:sp>
          <p:nvSpPr>
            <p:cNvPr id="49" name="Rectangle 48"/>
            <p:cNvSpPr/>
            <p:nvPr/>
          </p:nvSpPr>
          <p:spPr>
            <a:xfrm>
              <a:off x="1383974" y="1617923"/>
              <a:ext cx="2207470" cy="3117952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027687" y="4788722"/>
              <a:ext cx="986656" cy="58131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ছুড়ি  </a:t>
              </a:r>
              <a:endParaRPr lang="en-US" sz="4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1" name="Group 42"/>
          <p:cNvGrpSpPr/>
          <p:nvPr/>
        </p:nvGrpSpPr>
        <p:grpSpPr>
          <a:xfrm>
            <a:off x="964727" y="1209040"/>
            <a:ext cx="8659171" cy="5049520"/>
            <a:chOff x="1383974" y="1617923"/>
            <a:chExt cx="2207470" cy="3752112"/>
          </a:xfrm>
        </p:grpSpPr>
        <p:sp>
          <p:nvSpPr>
            <p:cNvPr id="52" name="Rectangle 51"/>
            <p:cNvSpPr/>
            <p:nvPr/>
          </p:nvSpPr>
          <p:spPr>
            <a:xfrm>
              <a:off x="1383974" y="1617923"/>
              <a:ext cx="2207470" cy="311795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027687" y="4788722"/>
              <a:ext cx="986656" cy="58131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6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পটাটো পিলার   </a:t>
              </a:r>
              <a:endParaRPr lang="en-US" sz="4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606550" y="213361"/>
            <a:ext cx="7229473" cy="782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dirty="0" smtClean="0">
                <a:latin typeface="NikoshBAN" pitchFamily="2" charset="0"/>
                <a:cs typeface="NikoshBAN" pitchFamily="2" charset="0"/>
              </a:rPr>
              <a:t>আলুর চিপস প্রস্তুত প্রণালী </a:t>
            </a:r>
            <a:endParaRPr lang="en-US" sz="4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12117" y="1064187"/>
            <a:ext cx="9217683" cy="4727011"/>
            <a:chOff x="533399" y="1143000"/>
            <a:chExt cx="9065283" cy="5333999"/>
          </a:xfrm>
        </p:grpSpPr>
        <p:grpSp>
          <p:nvGrpSpPr>
            <p:cNvPr id="42" name="Group 4"/>
            <p:cNvGrpSpPr/>
            <p:nvPr/>
          </p:nvGrpSpPr>
          <p:grpSpPr>
            <a:xfrm>
              <a:off x="533399" y="1219200"/>
              <a:ext cx="8915400" cy="5257799"/>
              <a:chOff x="1549515" y="1536738"/>
              <a:chExt cx="1850252" cy="4069192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549515" y="1536738"/>
                <a:ext cx="925126" cy="3159310"/>
              </a:xfrm>
              <a:prstGeom prst="rect">
                <a:avLst/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549515" y="4839271"/>
                <a:ext cx="1850252" cy="76665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bn-BD" sz="3200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৫০০গ্রাম আলু নিয়ে খোসা ছাড়িয়ে ভালভাবে ধুয়ে নিতে হবে । </a:t>
                </a:r>
                <a:endParaRPr lang="en-US" sz="32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5257800" y="1143000"/>
              <a:ext cx="4340882" cy="42672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8150" y="1148953"/>
            <a:ext cx="8543926" cy="4907280"/>
            <a:chOff x="1549515" y="1536738"/>
            <a:chExt cx="1850252" cy="4069192"/>
          </a:xfrm>
        </p:grpSpPr>
        <p:sp>
          <p:nvSpPr>
            <p:cNvPr id="47" name="Rectangle 46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549515" y="4839271"/>
              <a:ext cx="1850252" cy="76665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একটি ধারালো ছুড়ি দিয়ে আলুগুলোকে খুব পাতলা পাতলা ফালি করতে হবে ।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45819" y="1064187"/>
            <a:ext cx="8397876" cy="4853508"/>
            <a:chOff x="1549515" y="1536738"/>
            <a:chExt cx="1850252" cy="4069192"/>
          </a:xfrm>
        </p:grpSpPr>
        <p:sp>
          <p:nvSpPr>
            <p:cNvPr id="68" name="Rectangle 67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549515" y="4839271"/>
              <a:ext cx="1850252" cy="7666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ফালি করার পর আলুগুলো লবণ মিশ্রিত পানির একটি বোলে কমপক্ষে একঘণ্টা ডুবিয়ে রাখতে হবে ।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38151" y="1137920"/>
            <a:ext cx="8543926" cy="4907280"/>
            <a:chOff x="1549515" y="1536738"/>
            <a:chExt cx="1850252" cy="4069192"/>
          </a:xfrm>
        </p:grpSpPr>
        <p:sp>
          <p:nvSpPr>
            <p:cNvPr id="71" name="Rectangle 70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49515" y="4839271"/>
              <a:ext cx="1850252" cy="7666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এরপর পাতলা আলুর ফালির সাথে সব মশলা মিশিয়ে সুতি কাপড়ের উপর নেড়ে দিয়ে আর্দ্রতা কমাতে হবে ।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11176" y="1137920"/>
            <a:ext cx="8543926" cy="4907280"/>
            <a:chOff x="1549515" y="1536738"/>
            <a:chExt cx="1850252" cy="4069192"/>
          </a:xfrm>
        </p:grpSpPr>
        <p:sp>
          <p:nvSpPr>
            <p:cNvPr id="74" name="Rectangle 73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549515" y="4839271"/>
              <a:ext cx="1850252" cy="7666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এরপর চুলোতে ৩৭৫ডিগ্রি ফা. তাপমাত্রায় তেল গরম করে , একটি ঝাঝরের মধ্যে ফালি করা আলু নিয়ে তেলে ভাজতে হবে ।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12648" y="1149961"/>
            <a:ext cx="8543926" cy="4907280"/>
            <a:chOff x="1549515" y="1536738"/>
            <a:chExt cx="1850252" cy="4069192"/>
          </a:xfrm>
        </p:grpSpPr>
        <p:sp>
          <p:nvSpPr>
            <p:cNvPr id="77" name="Rectangle 76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49515" y="4839271"/>
              <a:ext cx="1850252" cy="7666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ফালিগুলো বাদামী রঙ না হওয়া পর্যন্ত ভাজতে হবে  ।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85800" y="1066800"/>
            <a:ext cx="8500049" cy="4907280"/>
            <a:chOff x="1549515" y="1536738"/>
            <a:chExt cx="1840750" cy="4069192"/>
          </a:xfrm>
        </p:grpSpPr>
        <p:sp>
          <p:nvSpPr>
            <p:cNvPr id="80" name="Rectangle 79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549515" y="4839271"/>
              <a:ext cx="1840750" cy="7666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আলুর ফালি বাদামী হয়ে গেলে নামিয়ে একটি টিস্যু পেপারের উপর রাখতে হবে ।এতে অতিরিক্ত তেল চলে যাবে । 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38200" y="1219200"/>
            <a:ext cx="8500049" cy="4907280"/>
            <a:chOff x="1549515" y="1536738"/>
            <a:chExt cx="1840750" cy="4069192"/>
          </a:xfrm>
        </p:grpSpPr>
        <p:sp>
          <p:nvSpPr>
            <p:cNvPr id="83" name="Rectangle 82"/>
            <p:cNvSpPr/>
            <p:nvPr/>
          </p:nvSpPr>
          <p:spPr>
            <a:xfrm>
              <a:off x="1818355" y="1536738"/>
              <a:ext cx="1470713" cy="3302533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549515" y="4839271"/>
              <a:ext cx="1840750" cy="76665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1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সবশেষে বায়ুরোধী প্যাকেটে বা কন্টেইনারে সংরক্ষণ করতে হবে । </a:t>
              </a:r>
              <a:endParaRPr lang="en-US" sz="31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77340" y="426721"/>
            <a:ext cx="7536180" cy="700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9265" tIns="49633" rIns="99265" bIns="49633" rtlCol="0">
            <a:spAutoFit/>
          </a:bodyPr>
          <a:lstStyle/>
          <a:p>
            <a:pPr algn="ctr"/>
            <a:r>
              <a:rPr lang="bn-BD" sz="3900" dirty="0" smtClean="0">
                <a:latin typeface="NikoshBAN" pitchFamily="2" charset="0"/>
                <a:cs typeface="NikoshBAN" pitchFamily="2" charset="0"/>
              </a:rPr>
              <a:t>ফল প্রক্রিয়াজাতকরণের গুরুত্ব </a:t>
            </a:r>
            <a:endParaRPr lang="en-US" sz="39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438150" y="1285719"/>
            <a:ext cx="9376410" cy="4855091"/>
            <a:chOff x="533400" y="1305867"/>
            <a:chExt cx="8153400" cy="4790133"/>
          </a:xfrm>
        </p:grpSpPr>
        <p:sp>
          <p:nvSpPr>
            <p:cNvPr id="8" name="Rectangle 7"/>
            <p:cNvSpPr/>
            <p:nvPr/>
          </p:nvSpPr>
          <p:spPr>
            <a:xfrm>
              <a:off x="1854200" y="1305867"/>
              <a:ext cx="5791200" cy="3710666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400" y="5129222"/>
              <a:ext cx="8153400" cy="96677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800" dirty="0" smtClean="0">
                  <a:latin typeface="NikoshBAN" pitchFamily="2" charset="0"/>
                  <a:cs typeface="NikoshBAN" pitchFamily="2" charset="0"/>
                </a:rPr>
                <a:t>প্রক্রিয়াজাতকরণকৃত সবজি দ্বারা সারা বছরের পুষ্টিমান নিশ্চিত করা যায় </a:t>
              </a:r>
              <a:endParaRPr lang="en-US" sz="3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5" name="Group 5"/>
          <p:cNvGrpSpPr/>
          <p:nvPr/>
        </p:nvGrpSpPr>
        <p:grpSpPr>
          <a:xfrm>
            <a:off x="304800" y="1261034"/>
            <a:ext cx="9376410" cy="4855091"/>
            <a:chOff x="533400" y="1305867"/>
            <a:chExt cx="8153400" cy="4790133"/>
          </a:xfrm>
        </p:grpSpPr>
        <p:sp>
          <p:nvSpPr>
            <p:cNvPr id="16" name="Rectangle 15"/>
            <p:cNvSpPr/>
            <p:nvPr/>
          </p:nvSpPr>
          <p:spPr>
            <a:xfrm>
              <a:off x="1854200" y="1305867"/>
              <a:ext cx="5791200" cy="3710666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3400" y="5129222"/>
              <a:ext cx="8153400" cy="96677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তৈরিকৃত খাদ্যের স্বাদ বাড়াতে প্রক্রিয়াজাতকরণকৃত সবজি ব্যবহৃত হয় ।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8" name="Group 5"/>
          <p:cNvGrpSpPr/>
          <p:nvPr/>
        </p:nvGrpSpPr>
        <p:grpSpPr>
          <a:xfrm>
            <a:off x="590550" y="1438119"/>
            <a:ext cx="9376410" cy="4855091"/>
            <a:chOff x="533400" y="1305867"/>
            <a:chExt cx="8153400" cy="4790133"/>
          </a:xfrm>
        </p:grpSpPr>
        <p:sp>
          <p:nvSpPr>
            <p:cNvPr id="19" name="Rectangle 18"/>
            <p:cNvSpPr/>
            <p:nvPr/>
          </p:nvSpPr>
          <p:spPr>
            <a:xfrm>
              <a:off x="1854200" y="1305867"/>
              <a:ext cx="5791200" cy="3710666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3400" y="5129222"/>
              <a:ext cx="8153400" cy="96677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বিভিন্ন খাবারের সাথে প্রক্রিয়াজাতকরণকৃত সবজি যেমন সস ব্যবহার করা হয় । </a:t>
              </a:r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1" name="Group 9"/>
          <p:cNvGrpSpPr/>
          <p:nvPr/>
        </p:nvGrpSpPr>
        <p:grpSpPr>
          <a:xfrm>
            <a:off x="509270" y="1285719"/>
            <a:ext cx="9288780" cy="4540647"/>
            <a:chOff x="533400" y="1219200"/>
            <a:chExt cx="8153400" cy="4876800"/>
          </a:xfrm>
        </p:grpSpPr>
        <p:sp>
          <p:nvSpPr>
            <p:cNvPr id="24" name="Rectangle 23"/>
            <p:cNvSpPr/>
            <p:nvPr/>
          </p:nvSpPr>
          <p:spPr>
            <a:xfrm>
              <a:off x="1828800" y="1219200"/>
              <a:ext cx="5781136" cy="3505200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4200" dirty="0" smtClean="0">
                  <a:latin typeface="NikoshBAN" pitchFamily="2" charset="0"/>
                  <a:cs typeface="NikoshBAN" pitchFamily="2" charset="0"/>
                </a:rPr>
                <a:t>অতিরিক্ত উৎপাদিত ফল নষ্ট না করে ব্যবহার উপযোগী করে , ক্ষতি হ্রাস করা যায়  । </a:t>
              </a:r>
              <a:endParaRPr lang="en-US" sz="4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4" name="Group 15"/>
          <p:cNvGrpSpPr/>
          <p:nvPr/>
        </p:nvGrpSpPr>
        <p:grpSpPr>
          <a:xfrm>
            <a:off x="525780" y="1261034"/>
            <a:ext cx="9376410" cy="4428566"/>
            <a:chOff x="533400" y="1219200"/>
            <a:chExt cx="8153400" cy="4876800"/>
          </a:xfrm>
        </p:grpSpPr>
        <p:sp>
          <p:nvSpPr>
            <p:cNvPr id="35" name="Rectangle 34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500" dirty="0" smtClean="0">
                  <a:latin typeface="NikoshBAN" pitchFamily="2" charset="0"/>
                  <a:cs typeface="NikoshBAN" pitchFamily="2" charset="0"/>
                </a:rPr>
                <a:t>প্রক্রিয়াজাতকরণ শিল্পে কর্মসংস্থানের সৃষ্টি হয় ফলে বেকার সমস্যা দূর করা যায় ।  </a:t>
              </a:r>
              <a:endParaRPr lang="en-US" sz="35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7" name="Group 18"/>
          <p:cNvGrpSpPr/>
          <p:nvPr/>
        </p:nvGrpSpPr>
        <p:grpSpPr>
          <a:xfrm>
            <a:off x="613410" y="1217337"/>
            <a:ext cx="9376410" cy="4401145"/>
            <a:chOff x="533400" y="1219200"/>
            <a:chExt cx="8153400" cy="4876800"/>
          </a:xfrm>
        </p:grpSpPr>
        <p:sp>
          <p:nvSpPr>
            <p:cNvPr id="38" name="Rectangle 37"/>
            <p:cNvSpPr/>
            <p:nvPr/>
          </p:nvSpPr>
          <p:spPr>
            <a:xfrm>
              <a:off x="1828800" y="1219200"/>
              <a:ext cx="6019800" cy="35052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400" y="4876800"/>
              <a:ext cx="8153400" cy="1219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3900" dirty="0" smtClean="0">
                  <a:latin typeface="NikoshBAN" pitchFamily="2" charset="0"/>
                  <a:cs typeface="NikoshBAN" pitchFamily="2" charset="0"/>
                </a:rPr>
                <a:t>প্রক্রিয়াজাতকৃত ফল বিদেশে রপ্তানি করে বৈদশিক মুদ্রা অর্জিত হয় । </a:t>
              </a:r>
              <a:endParaRPr lang="en-US" sz="39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3757537" y="3333979"/>
            <a:ext cx="5103656" cy="18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 Same Side Corner Rectangle 7"/>
          <p:cNvSpPr/>
          <p:nvPr/>
        </p:nvSpPr>
        <p:spPr>
          <a:xfrm>
            <a:off x="6572250" y="640080"/>
            <a:ext cx="2541268" cy="56896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en-US" sz="3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2015490" y="568960"/>
            <a:ext cx="3417570" cy="71120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en-US" sz="3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28907" y="3627120"/>
            <a:ext cx="2278379" cy="213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3930" y="1351280"/>
            <a:ext cx="5170170" cy="22047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just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কৃষিবিদ বিধান চন্দ্র সাহা</a:t>
            </a:r>
          </a:p>
          <a:p>
            <a:pPr algn="just"/>
            <a:r>
              <a:rPr lang="bn-BD" sz="1900" dirty="0" smtClean="0">
                <a:latin typeface="NikoshBAN" pitchFamily="2" charset="0"/>
                <a:cs typeface="NikoshBAN" pitchFamily="2" charset="0"/>
              </a:rPr>
              <a:t>প্রভাষক(ইনডেক্সঃ৩০৯১৩০৪),কৃষিশিক্ষা বিভাগ </a:t>
            </a:r>
          </a:p>
          <a:p>
            <a:pPr algn="just"/>
            <a:r>
              <a:rPr lang="bn-BD" sz="1900" dirty="0" smtClean="0">
                <a:latin typeface="NikoshBAN" pitchFamily="2" charset="0"/>
                <a:cs typeface="NikoshBAN" pitchFamily="2" charset="0"/>
              </a:rPr>
              <a:t>মুক্তিযোদ্ধা মেমোরিয়াল ডিগ্রি কলেজ, থানা সদর মহিপুর,পটুয়াখালী </a:t>
            </a:r>
          </a:p>
          <a:p>
            <a:pPr algn="just"/>
            <a:r>
              <a:rPr lang="bn-BD" sz="1900" dirty="0" smtClean="0">
                <a:latin typeface="NikoshBAN" pitchFamily="2" charset="0"/>
                <a:cs typeface="NikoshBAN" pitchFamily="2" charset="0"/>
              </a:rPr>
              <a:t>দূরালাপনীঃ ০১৭২৫৩৭৭৭৮৭ </a:t>
            </a:r>
          </a:p>
          <a:p>
            <a:pPr algn="just"/>
            <a:r>
              <a:rPr lang="bn-BD" sz="1500" dirty="0" smtClean="0"/>
              <a:t>ইমেইল ঃ </a:t>
            </a:r>
            <a:r>
              <a:rPr lang="en-US" sz="1500" dirty="0" smtClean="0"/>
              <a:t>bidhansahapstu07@gmail.com</a:t>
            </a:r>
            <a:r>
              <a:rPr lang="bn-BD" sz="1500" dirty="0" smtClean="0"/>
              <a:t> </a:t>
            </a:r>
            <a:endParaRPr lang="en-US" sz="1500" dirty="0"/>
          </a:p>
        </p:txBody>
      </p:sp>
      <p:sp>
        <p:nvSpPr>
          <p:cNvPr id="17" name="Rounded Rectangle 16"/>
          <p:cNvSpPr/>
          <p:nvPr/>
        </p:nvSpPr>
        <p:spPr>
          <a:xfrm>
            <a:off x="6396991" y="1351280"/>
            <a:ext cx="3067050" cy="4196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just"/>
            <a:r>
              <a:rPr lang="bn-BD" sz="2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শ্রেণিঃ দ্বাদশ  </a:t>
            </a:r>
          </a:p>
          <a:p>
            <a:pPr algn="just"/>
            <a:r>
              <a:rPr lang="bn-BD" sz="2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বিষয়ঃ </a:t>
            </a:r>
          </a:p>
          <a:p>
            <a:pPr algn="just"/>
            <a:r>
              <a:rPr lang="bn-BD" sz="2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কৃষিশিক্ষা ১ম পত্র </a:t>
            </a:r>
          </a:p>
          <a:p>
            <a:pPr algn="just"/>
            <a:r>
              <a:rPr lang="bn-BD" sz="2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অধ্যায়ঃ ৬ষ্ঠ   </a:t>
            </a:r>
          </a:p>
          <a:p>
            <a:pPr algn="just"/>
            <a:r>
              <a:rPr lang="bn-BD" sz="2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সময়ঃ ৫০ মিনিট </a:t>
            </a:r>
            <a:endParaRPr lang="en-US" sz="27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1561" y="3840481"/>
            <a:ext cx="8675370" cy="1706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just"/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গ্রুপ-কঃ চাল কুমড়ার মোরব্বা প্রস্তুতির প্রবাহচিত্র তৈরি কর  । </a:t>
            </a:r>
          </a:p>
          <a:p>
            <a:pPr algn="just"/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গ্রুপ-খঃআলুর চিপস তৈরি পদ্ধতির প্রবাহচিত্র তৈরি কর । 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43350" y="640080"/>
            <a:ext cx="3680460" cy="184912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46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৩ </a:t>
            </a:r>
            <a:endParaRPr lang="en-US" sz="46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3935" y="2560320"/>
            <a:ext cx="8587739" cy="5689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দলীয় কাজ              সময়ঃ ১০  মিনিট </a:t>
            </a:r>
            <a:endParaRPr lang="en-US" sz="3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082540" y="3129281"/>
            <a:ext cx="78867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14451" y="497841"/>
            <a:ext cx="2628900" cy="199136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allAtOnce" animBg="1"/>
      <p:bldP spid="8" grpId="0" build="p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3351" y="414506"/>
            <a:ext cx="2628900" cy="813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7737" tIns="43868" rIns="87737" bIns="43868" rtlCol="0">
            <a:spAutoFit/>
          </a:bodyPr>
          <a:lstStyle/>
          <a:p>
            <a:pPr algn="ctr"/>
            <a:r>
              <a:rPr lang="bn-BD" sz="4200" dirty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4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931" y="1280170"/>
            <a:ext cx="8324850" cy="5656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87737" tIns="43868" rIns="87737" bIns="43868" rtlCol="0">
            <a:spAutoFit/>
          </a:bodyPr>
          <a:lstStyle/>
          <a:p>
            <a:r>
              <a:rPr lang="bn-BD" sz="31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১)</a:t>
            </a:r>
            <a:r>
              <a:rPr lang="en-US" sz="31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1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ব্লেংচিং করার উদ্দেশ্য কী  ? </a:t>
            </a:r>
            <a:endParaRPr lang="en-US" sz="31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303" y="1849120"/>
            <a:ext cx="4241840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700" dirty="0" smtClean="0">
                <a:latin typeface="NikoshBAN" pitchFamily="2" charset="0"/>
                <a:cs typeface="NikoshBAN" pitchFamily="2" charset="0"/>
              </a:rPr>
              <a:t>ক) সবজি সিদ্ধ করা </a:t>
            </a:r>
            <a:endParaRPr lang="en-US" sz="27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303" y="2346960"/>
            <a:ext cx="4241840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700" dirty="0" smtClean="0">
                <a:latin typeface="NikoshBAN" pitchFamily="2" charset="0"/>
                <a:cs typeface="NikoshBAN" pitchFamily="2" charset="0"/>
              </a:rPr>
              <a:t>গ) সবজি প্রক্রিয়াজাতকরণ করা </a:t>
            </a:r>
            <a:endParaRPr lang="en-US" sz="27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7462" y="2346960"/>
            <a:ext cx="3891320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300" dirty="0" smtClean="0">
                <a:latin typeface="NikoshBAN" pitchFamily="2" charset="0"/>
                <a:cs typeface="NikoshBAN" pitchFamily="2" charset="0"/>
              </a:rPr>
              <a:t>ঘ) সবজি শুকনো অবস্থায় সংরক্ষণ করা </a:t>
            </a:r>
            <a:endParaRPr lang="en-US" sz="23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7462" y="1849120"/>
            <a:ext cx="3891320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300" dirty="0" smtClean="0">
                <a:latin typeface="NikoshBAN" pitchFamily="2" charset="0"/>
                <a:cs typeface="NikoshBAN" pitchFamily="2" charset="0"/>
              </a:rPr>
              <a:t>খ) সবজির শরীরবৃত্তীয় কার্যক্রম বন্ধ করা </a:t>
            </a:r>
            <a:endParaRPr lang="en-US" sz="23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1" y="2944040"/>
            <a:ext cx="8500110" cy="56564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7737" tIns="43868" rIns="87737" bIns="43868" rtlCol="0">
            <a:spAutoFit/>
          </a:bodyPr>
          <a:lstStyle/>
          <a:p>
            <a:r>
              <a:rPr lang="bn-BD" sz="3100" dirty="0"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31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মোরব্বা সংরক্ষণের জন্য কাচের পাত্র ব্যবহার করা হয় কেন ?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302" y="3627120"/>
            <a:ext cx="4241842" cy="355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700" dirty="0">
                <a:latin typeface="NikoshBAN" pitchFamily="2" charset="0"/>
                <a:cs typeface="NikoshBAN" pitchFamily="2" charset="0"/>
              </a:rPr>
              <a:t>ক) </a:t>
            </a:r>
            <a:r>
              <a:rPr lang="bn-BD" sz="27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কাচের পাত্র তাপ প্রতিরোধী</a:t>
            </a:r>
            <a:endParaRPr lang="en-US" sz="27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302" y="4124960"/>
            <a:ext cx="4241842" cy="355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700" dirty="0">
                <a:latin typeface="NikoshBAN" pitchFamily="2" charset="0"/>
                <a:cs typeface="NikoshBAN" pitchFamily="2" charset="0"/>
              </a:rPr>
              <a:t>গ) </a:t>
            </a:r>
            <a:r>
              <a:rPr lang="bn-BD" sz="27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কাচের পাত্র </a:t>
            </a:r>
            <a:r>
              <a:rPr lang="bn-BD" sz="27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আর্দ্রতা প্রতিরোধী</a:t>
            </a:r>
            <a:endParaRPr lang="en-US" sz="27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00408" y="3622177"/>
            <a:ext cx="4144334" cy="355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en-US" sz="2300" dirty="0">
                <a:latin typeface="NikoshBAN" pitchFamily="2" charset="0"/>
                <a:cs typeface="NikoshBAN" pitchFamily="2" charset="0"/>
              </a:rPr>
              <a:t>খ</a:t>
            </a:r>
            <a:r>
              <a:rPr lang="bn-BD" sz="23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BD" sz="2400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কাচের পাত্র </a:t>
            </a:r>
            <a:r>
              <a:rPr lang="bn-BD" sz="24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দেখতে সুন্দর </a:t>
            </a:r>
            <a:endParaRPr lang="en-US" sz="23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3921" y="4124960"/>
            <a:ext cx="4144334" cy="3556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en-US" sz="2300" dirty="0">
                <a:latin typeface="NikoshBAN" pitchFamily="2" charset="0"/>
                <a:cs typeface="NikoshBAN" pitchFamily="2" charset="0"/>
              </a:rPr>
              <a:t>ঘ</a:t>
            </a:r>
            <a:r>
              <a:rPr lang="bn-BD" sz="23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en-US" sz="23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কাচের পাত্র বিক্রিয়া প্রতিরোধী  </a:t>
            </a:r>
            <a:endParaRPr lang="en-US" sz="2700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548+4515.png"/>
          <p:cNvPicPr>
            <a:picLocks noChangeAspect="1"/>
          </p:cNvPicPr>
          <p:nvPr/>
        </p:nvPicPr>
        <p:blipFill>
          <a:blip r:embed="rId4"/>
          <a:srcRect t="4401" r="1333" b="6893"/>
          <a:stretch>
            <a:fillRect/>
          </a:stretch>
        </p:blipFill>
        <p:spPr>
          <a:xfrm>
            <a:off x="3351848" y="4836160"/>
            <a:ext cx="3811905" cy="1137920"/>
          </a:xfrm>
          <a:prstGeom prst="roundRect">
            <a:avLst/>
          </a:prstGeom>
        </p:spPr>
      </p:pic>
      <p:pic>
        <p:nvPicPr>
          <p:cNvPr id="14" name="Picture 13" descr="15151511.png"/>
          <p:cNvPicPr>
            <a:picLocks noChangeAspect="1"/>
          </p:cNvPicPr>
          <p:nvPr/>
        </p:nvPicPr>
        <p:blipFill>
          <a:blip r:embed="rId5"/>
          <a:srcRect l="-656" t="-3463" r="-1728" b="-1280"/>
          <a:stretch>
            <a:fillRect/>
          </a:stretch>
        </p:blipFill>
        <p:spPr>
          <a:xfrm>
            <a:off x="3154679" y="4765040"/>
            <a:ext cx="4074795" cy="1209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7628" y="285936"/>
            <a:ext cx="2628900" cy="7450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7737" tIns="43868" rIns="87737" bIns="43868" rtlCol="0">
            <a:spAutoFit/>
          </a:bodyPr>
          <a:lstStyle/>
          <a:p>
            <a:pPr algn="ctr"/>
            <a:r>
              <a:rPr lang="bn-BD" sz="3800" dirty="0">
                <a:latin typeface="NikoshBAN" pitchFamily="2" charset="0"/>
                <a:cs typeface="NikoshBAN" pitchFamily="2" charset="0"/>
              </a:rPr>
              <a:t>মূল্যায়ন  </a:t>
            </a:r>
            <a:endParaRPr lang="en-US" sz="3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934" y="1119329"/>
            <a:ext cx="8611191" cy="565646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7737" tIns="43868" rIns="87737" bIns="43868" rtlCol="0">
            <a:spAutoFit/>
          </a:bodyPr>
          <a:lstStyle/>
          <a:p>
            <a:r>
              <a:rPr lang="bn-BD" sz="3100" dirty="0">
                <a:latin typeface="NikoshBAN" pitchFamily="2" charset="0"/>
                <a:cs typeface="NikoshBAN" pitchFamily="2" charset="0"/>
              </a:rPr>
              <a:t>৩। </a:t>
            </a:r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মোরব্বা তৈরিতে চুন ব্যবহৃত হয় কেন ? </a:t>
            </a:r>
            <a:endParaRPr lang="bn-IN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3933" y="1688281"/>
            <a:ext cx="4154210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700" dirty="0" smtClean="0">
                <a:latin typeface="NikoshBAN" pitchFamily="2" charset="0"/>
                <a:cs typeface="NikoshBAN" pitchFamily="2" charset="0"/>
              </a:rPr>
              <a:t>ক) </a:t>
            </a:r>
            <a:r>
              <a:rPr lang="bn-BD" sz="2300" dirty="0" smtClean="0">
                <a:latin typeface="NikoshBAN" pitchFamily="2" charset="0"/>
                <a:cs typeface="NikoshBAN" pitchFamily="2" charset="0"/>
              </a:rPr>
              <a:t>অম্লত্ব দূরের জন্য </a:t>
            </a:r>
            <a:endParaRPr lang="en-US" sz="27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303" y="2186122"/>
            <a:ext cx="4241840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300" dirty="0">
                <a:latin typeface="NikoshBAN" pitchFamily="2" charset="0"/>
                <a:cs typeface="NikoshBAN" pitchFamily="2" charset="0"/>
              </a:rPr>
              <a:t>গ) </a:t>
            </a:r>
            <a:r>
              <a:rPr lang="bn-BD" sz="2300" dirty="0" smtClean="0">
                <a:latin typeface="NikoshBAN" pitchFamily="2" charset="0"/>
                <a:cs typeface="NikoshBAN" pitchFamily="2" charset="0"/>
              </a:rPr>
              <a:t>স্বাদ বৃদ্ধির জন্য </a:t>
            </a:r>
            <a:endParaRPr lang="en-US" sz="23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9810" y="1732485"/>
            <a:ext cx="4177659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300" dirty="0" smtClean="0">
                <a:latin typeface="NikoshBAN" pitchFamily="2" charset="0"/>
                <a:cs typeface="NikoshBAN" pitchFamily="2" charset="0"/>
              </a:rPr>
              <a:t>খ) মোরব্বার বহিঃআবরণ শক্ত করার জন্য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9529" y="2217818"/>
            <a:ext cx="4176441" cy="355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2300" dirty="0">
                <a:latin typeface="NikoshBAN" pitchFamily="2" charset="0"/>
                <a:cs typeface="NikoshBAN" pitchFamily="2" charset="0"/>
              </a:rPr>
              <a:t>ঘ</a:t>
            </a:r>
            <a:r>
              <a:rPr lang="bn-BD" sz="2300" dirty="0" smtClean="0">
                <a:latin typeface="NikoshBAN" pitchFamily="2" charset="0"/>
                <a:cs typeface="NikoshBAN" pitchFamily="2" charset="0"/>
              </a:rPr>
              <a:t>) নির্জীবকরণের জন্য </a:t>
            </a:r>
            <a:endParaRPr lang="en-US" sz="23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3935" y="2631443"/>
            <a:ext cx="8587739" cy="5656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87737" tIns="43868" rIns="87737" bIns="43868" rtlCol="0">
            <a:spAutoFit/>
          </a:bodyPr>
          <a:lstStyle/>
          <a:p>
            <a:r>
              <a:rPr lang="bn-BD" sz="31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bn-BD" sz="31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চিপস রাখার পাত্র বায়ুশূন্য কেন করা হয় ? </a:t>
            </a:r>
            <a:endParaRPr lang="bn-IN" sz="31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13261" y="3964123"/>
            <a:ext cx="4185874" cy="516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ঘ) উপরের সবগুলো </a:t>
            </a:r>
            <a:endParaRPr lang="en-US" sz="3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302" y="3271520"/>
            <a:ext cx="4241841" cy="5689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ক) টাটকা রাখার জন্য </a:t>
            </a:r>
            <a:endParaRPr lang="en-US" sz="3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302" y="3964123"/>
            <a:ext cx="4241842" cy="516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গ) নষ্ট হওয়া থেকে রক্ষার জন্য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4" y="3342640"/>
            <a:ext cx="4177658" cy="4267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r>
              <a:rPr lang="bn-BD" sz="3500" dirty="0">
                <a:latin typeface="NikoshBAN" pitchFamily="2" charset="0"/>
                <a:cs typeface="NikoshBAN" pitchFamily="2" charset="0"/>
              </a:rPr>
              <a:t>খ) </a:t>
            </a:r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পোকা থেকে রক্ষার জন্য </a:t>
            </a:r>
            <a:endParaRPr lang="en-US" sz="35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548+4515.png"/>
          <p:cNvPicPr>
            <a:picLocks noChangeAspect="1"/>
          </p:cNvPicPr>
          <p:nvPr/>
        </p:nvPicPr>
        <p:blipFill>
          <a:blip r:embed="rId4"/>
          <a:srcRect t="4401" r="1333" b="6893"/>
          <a:stretch>
            <a:fillRect/>
          </a:stretch>
        </p:blipFill>
        <p:spPr>
          <a:xfrm>
            <a:off x="3329942" y="4907281"/>
            <a:ext cx="3811905" cy="1137920"/>
          </a:xfrm>
          <a:prstGeom prst="roundRect">
            <a:avLst/>
          </a:prstGeom>
        </p:spPr>
      </p:pic>
      <p:pic>
        <p:nvPicPr>
          <p:cNvPr id="14" name="Picture 13" descr="151515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940" y="4907290"/>
            <a:ext cx="3943350" cy="11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3855720" y="568960"/>
            <a:ext cx="3242310" cy="1635760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31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৪  </a:t>
            </a:r>
            <a:endParaRPr lang="en-US" sz="31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197" y="2275840"/>
            <a:ext cx="8587739" cy="71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2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4200" y="3484880"/>
            <a:ext cx="8967470" cy="1778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just"/>
            <a:r>
              <a:rPr lang="bn-BD" sz="4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পুষ্টি চাহিদা পূরণে সবজি প্রক্রিয়াজাতকরণের গুরুত্ব ব্যাখ্যা কর । </a:t>
            </a:r>
            <a:endParaRPr lang="en-US" sz="4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732020" y="2987040"/>
            <a:ext cx="613410" cy="497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63930" y="568960"/>
            <a:ext cx="2453640" cy="170688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build="allAtOnce" animBg="1"/>
      <p:bldP spid="4" grpId="0" build="allAtOnce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0515600" cy="640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752600" y="426720"/>
            <a:ext cx="6835140" cy="554736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8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8400" b="1" dirty="0">
              <a:solidFill>
                <a:schemeClr val="tx1">
                  <a:lumMod val="85000"/>
                  <a:lumOff val="1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0" y="3200400"/>
            <a:ext cx="5334000" cy="10119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87737" tIns="43868" rIns="87737" bIns="4386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 ধন্যবাদ 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500" y="213360"/>
            <a:ext cx="7740650" cy="640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নিচের ছবিগুলো মনযোগ সহকারে দেখি   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4450" y="5562600"/>
            <a:ext cx="7372350" cy="5537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dirty="0" smtClean="0">
                <a:latin typeface="NikoshBAN" pitchFamily="2" charset="0"/>
                <a:cs typeface="NikoshBAN" pitchFamily="2" charset="0"/>
              </a:rPr>
              <a:t>ছবিগুলো দেখে আজকের পাঠ অনুমান কর ? </a:t>
            </a:r>
            <a:endParaRPr lang="en-US" sz="31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68402" y="995680"/>
            <a:ext cx="8251825" cy="4414520"/>
            <a:chOff x="1168402" y="995680"/>
            <a:chExt cx="8251825" cy="4414520"/>
          </a:xfrm>
        </p:grpSpPr>
        <p:sp>
          <p:nvSpPr>
            <p:cNvPr id="17" name="Rounded Rectangle 16"/>
            <p:cNvSpPr/>
            <p:nvPr/>
          </p:nvSpPr>
          <p:spPr>
            <a:xfrm>
              <a:off x="1168402" y="995680"/>
              <a:ext cx="8251825" cy="3957320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737" tIns="43868" rIns="87737" bIns="43868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47800" y="4953000"/>
              <a:ext cx="7448550" cy="457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87737" tIns="43868" rIns="87737" bIns="43868" rtlCol="0" anchor="ctr"/>
            <a:lstStyle/>
            <a:p>
              <a:pPr algn="ctr"/>
              <a:r>
                <a:rPr lang="bn-BD" sz="3100" dirty="0" smtClean="0">
                  <a:latin typeface="NikoshBAN" pitchFamily="2" charset="0"/>
                  <a:cs typeface="NikoshBAN" pitchFamily="2" charset="0"/>
                </a:rPr>
                <a:t>ছবিতে কি দেখতে পাচ্ছ ? </a:t>
              </a:r>
              <a:endParaRPr lang="en-US" sz="31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90600" y="1066800"/>
            <a:ext cx="8251825" cy="4267200"/>
            <a:chOff x="1295400" y="1143000"/>
            <a:chExt cx="8610600" cy="4724400"/>
          </a:xfrm>
        </p:grpSpPr>
        <p:sp>
          <p:nvSpPr>
            <p:cNvPr id="16" name="Rounded Rectangle 15"/>
            <p:cNvSpPr/>
            <p:nvPr/>
          </p:nvSpPr>
          <p:spPr>
            <a:xfrm>
              <a:off x="1295400" y="1143000"/>
              <a:ext cx="8610600" cy="4724400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09800" y="1600200"/>
              <a:ext cx="2590800" cy="9144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100" dirty="0" smtClean="0">
                  <a:latin typeface="NikoshBAN" pitchFamily="2" charset="0"/>
                  <a:cs typeface="NikoshBAN" pitchFamily="2" charset="0"/>
                </a:rPr>
                <a:t>আলুর চিপস </a:t>
              </a:r>
              <a:endParaRPr lang="en-US" sz="31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47800" y="1066800"/>
            <a:ext cx="7978773" cy="4419600"/>
            <a:chOff x="1241427" y="924561"/>
            <a:chExt cx="8251825" cy="4963159"/>
          </a:xfrm>
        </p:grpSpPr>
        <p:sp>
          <p:nvSpPr>
            <p:cNvPr id="32" name="Rounded Rectangle 31"/>
            <p:cNvSpPr/>
            <p:nvPr/>
          </p:nvSpPr>
          <p:spPr>
            <a:xfrm>
              <a:off x="1241427" y="924561"/>
              <a:ext cx="8251825" cy="4409440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737" tIns="43868" rIns="87737" bIns="43868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00200" y="5334000"/>
              <a:ext cx="7372350" cy="5537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87737" tIns="43868" rIns="87737" bIns="43868" rtlCol="0" anchor="ctr"/>
            <a:lstStyle/>
            <a:p>
              <a:pPr algn="ctr"/>
              <a:r>
                <a:rPr lang="bn-BD" sz="3100" dirty="0" smtClean="0">
                  <a:latin typeface="NikoshBAN" pitchFamily="2" charset="0"/>
                  <a:cs typeface="NikoshBAN" pitchFamily="2" charset="0"/>
                </a:rPr>
                <a:t>ছবিটিতে কি দেখা যাচ্ছে  ? </a:t>
              </a:r>
              <a:endParaRPr lang="en-US" sz="31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43000" y="990600"/>
            <a:ext cx="8251825" cy="4409440"/>
            <a:chOff x="1219200" y="1143000"/>
            <a:chExt cx="6248400" cy="4114800"/>
          </a:xfrm>
        </p:grpSpPr>
        <p:sp>
          <p:nvSpPr>
            <p:cNvPr id="35" name="Rounded Rectangle 34"/>
            <p:cNvSpPr/>
            <p:nvPr/>
          </p:nvSpPr>
          <p:spPr>
            <a:xfrm>
              <a:off x="1219200" y="1143000"/>
              <a:ext cx="6248400" cy="4114800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24004" y="1342103"/>
              <a:ext cx="2133600" cy="10618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latin typeface="NikoshBAN" pitchFamily="2" charset="0"/>
                  <a:cs typeface="NikoshBAN" pitchFamily="2" charset="0"/>
                </a:rPr>
                <a:t>চালকুমড়ার মোরব্বা </a:t>
              </a:r>
              <a:endParaRPr lang="en-US" sz="35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19199" y="990600"/>
            <a:ext cx="8251825" cy="4409440"/>
            <a:chOff x="1334599" y="1143000"/>
            <a:chExt cx="6248400" cy="4114800"/>
          </a:xfrm>
        </p:grpSpPr>
        <p:sp>
          <p:nvSpPr>
            <p:cNvPr id="38" name="Rounded Rectangle 37"/>
            <p:cNvSpPr/>
            <p:nvPr/>
          </p:nvSpPr>
          <p:spPr>
            <a:xfrm>
              <a:off x="1334599" y="1143000"/>
              <a:ext cx="6248400" cy="4114800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24004" y="1342103"/>
              <a:ext cx="2133600" cy="106188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bn-BD" sz="3500" dirty="0" smtClean="0">
                  <a:latin typeface="NikoshBAN" pitchFamily="2" charset="0"/>
                  <a:cs typeface="NikoshBAN" pitchFamily="2" charset="0"/>
                </a:rPr>
                <a:t>ডিপফ্রিজ</a:t>
              </a:r>
              <a:endParaRPr lang="en-US" sz="35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7478" y="426720"/>
            <a:ext cx="7886699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87737" tIns="43868" rIns="87737" bIns="43868" rtlCol="0">
            <a:prstTxWarp prst="textWave1">
              <a:avLst/>
            </a:prstTxWarp>
            <a:spAutoFit/>
          </a:bodyPr>
          <a:lstStyle/>
          <a:p>
            <a:r>
              <a:rPr lang="bn-BD" sz="7700" dirty="0" smtClean="0"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68400" y="1778000"/>
            <a:ext cx="8149590" cy="37693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11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সবজি সংরক্ষণ ও  প্রক্রিয়াজাতকরণ   </a:t>
            </a:r>
            <a:endParaRPr lang="en-US" sz="1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75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9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25" y="284484"/>
            <a:ext cx="7711440" cy="73935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n-BD" sz="5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Vertical Scroll 4"/>
          <p:cNvSpPr/>
          <p:nvPr/>
        </p:nvSpPr>
        <p:spPr>
          <a:xfrm>
            <a:off x="803278" y="1137921"/>
            <a:ext cx="8573137" cy="4729480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just">
              <a:buFont typeface="Wingdings" pitchFamily="2" charset="2"/>
              <a:buChar char="v"/>
            </a:pP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১) সবজি সংরক্ষণ কী তা বলতে পারবে । </a:t>
            </a:r>
          </a:p>
          <a:p>
            <a:pPr algn="just">
              <a:buFont typeface="Wingdings" pitchFamily="2" charset="2"/>
              <a:buChar char="v"/>
            </a:pP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২) সবজি প্রক্রিয়াজাতকরণ কী তা বলতে পারবে । </a:t>
            </a:r>
          </a:p>
          <a:p>
            <a:pPr algn="just">
              <a:buFont typeface="Wingdings" pitchFamily="2" charset="2"/>
              <a:buChar char="v"/>
            </a:pP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৩) চালকুমড়া প্রক্রিয়াজাতকরণ করে মোরব্বা প্রস্তুতির পদ্ধতি বর্ণনা করতে পারবে  । </a:t>
            </a:r>
          </a:p>
          <a:p>
            <a:pPr algn="just">
              <a:buFont typeface="Wingdings" pitchFamily="2" charset="2"/>
              <a:buChar char="v"/>
            </a:pP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৪) আলু প্রক্রিয়াজাতকরণ করে চিপস তৈরির পদ্ধতি বর্ণনা করতে পারবে ।</a:t>
            </a:r>
          </a:p>
          <a:p>
            <a:pPr algn="just">
              <a:buFont typeface="Wingdings" pitchFamily="2" charset="2"/>
              <a:buChar char="v"/>
            </a:pPr>
            <a:r>
              <a:rPr lang="bn-BD" sz="32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৫)সবজি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প্রক্রয়াজাতকরণের গুরুত্ব নিরূপন করতে পারবে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28600"/>
            <a:ext cx="7360921" cy="782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800" dirty="0" smtClean="0">
                <a:latin typeface="NikoshBAN" pitchFamily="2" charset="0"/>
                <a:cs typeface="NikoshBAN" pitchFamily="2" charset="0"/>
              </a:rPr>
              <a:t>সবজি সংরক্ষণ কী ? </a:t>
            </a:r>
            <a:endParaRPr lang="en-US" sz="3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143000"/>
            <a:ext cx="8153400" cy="39624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694" y="5213944"/>
            <a:ext cx="8763000" cy="9125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just"/>
            <a:r>
              <a:rPr lang="bn-BD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বিভিন্ন </a:t>
            </a:r>
            <a:r>
              <a:rPr lang="en-US" sz="23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শাকসবজির</a:t>
            </a:r>
            <a:r>
              <a:rPr lang="bn-BD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গুণগত মান অক্ষুন্ন রেখে আকার আকৃতির পরিবর্তন না ঘটিয়ে দীর্ঘদিন সংগ্রহ করে রাখার পদ্ধতিকে শাকসবজি সংরক্ষণ পদ্ধতি বলে । </a:t>
            </a:r>
            <a:r>
              <a:rPr lang="en-US" sz="23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যেমন</a:t>
            </a:r>
            <a:r>
              <a:rPr lang="en-US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23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বাধাকপি</a:t>
            </a:r>
            <a:r>
              <a:rPr lang="en-US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শুকিয়ে</a:t>
            </a:r>
            <a:r>
              <a:rPr lang="en-US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3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সংরক্ষণ</a:t>
            </a:r>
            <a:r>
              <a:rPr lang="bn-BD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23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3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 animBg="1"/>
      <p:bldP spid="3" grpId="0" animBg="1"/>
      <p:bldP spid="3" grpId="1" animBg="1"/>
      <p:bldP spid="4" grpId="0" build="allAtOnce" animBg="1"/>
      <p:bldP spid="4" grpI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00200" y="228600"/>
            <a:ext cx="73914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1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শাকসবজি  সংরক্ষণ পদ্ধতি  </a:t>
            </a:r>
            <a:endParaRPr lang="en-US" sz="23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Down Arrow 2"/>
          <p:cNvSpPr/>
          <p:nvPr/>
        </p:nvSpPr>
        <p:spPr>
          <a:xfrm rot="1067772">
            <a:off x="1443997" y="578862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20404389">
            <a:off x="8766290" y="582359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29400" y="1143000"/>
            <a:ext cx="3276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শুকিয়ে সংরক্ষণ পদ্ধতি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600" y="1143000"/>
            <a:ext cx="5257800" cy="4953000"/>
            <a:chOff x="228600" y="1143000"/>
            <a:chExt cx="5257800" cy="4953000"/>
          </a:xfrm>
        </p:grpSpPr>
        <p:sp>
          <p:nvSpPr>
            <p:cNvPr id="6" name="Rectangle 5"/>
            <p:cNvSpPr/>
            <p:nvPr/>
          </p:nvSpPr>
          <p:spPr>
            <a:xfrm>
              <a:off x="457200" y="1143000"/>
              <a:ext cx="3276600" cy="762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7737" tIns="43868" rIns="87737" bIns="43868" rtlCol="0" anchor="ctr"/>
            <a:lstStyle/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তাজা অবস্থায় সংরক্ষণ 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28600" y="1981200"/>
              <a:ext cx="5257800" cy="4114800"/>
              <a:chOff x="228600" y="1981200"/>
              <a:chExt cx="5257800" cy="4114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28600" y="1981200"/>
                <a:ext cx="5257800" cy="4114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28600" y="4267200"/>
                <a:ext cx="5257800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4400" dirty="0" smtClean="0">
                    <a:latin typeface="NikoshBAN" pitchFamily="2" charset="0"/>
                    <a:cs typeface="NikoshBAN" pitchFamily="2" charset="0"/>
                  </a:rPr>
                  <a:t>ডিপফ্রিজারে সংরক্ষণ </a:t>
                </a:r>
                <a:endParaRPr lang="en-US" sz="4400" dirty="0"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228600" y="1219200"/>
            <a:ext cx="5257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ডিপফ্রিজারে সংরক্ষণ পদ্ধতি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1981200"/>
            <a:ext cx="5257800" cy="4114800"/>
            <a:chOff x="304800" y="228600"/>
            <a:chExt cx="3733800" cy="3581400"/>
          </a:xfrm>
        </p:grpSpPr>
        <p:sp>
          <p:nvSpPr>
            <p:cNvPr id="19" name="Rectangle 18"/>
            <p:cNvSpPr/>
            <p:nvPr/>
          </p:nvSpPr>
          <p:spPr>
            <a:xfrm>
              <a:off x="304800" y="228600"/>
              <a:ext cx="3733800" cy="3429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04800" y="2971800"/>
              <a:ext cx="3733800" cy="83820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সবজি ছোট ছোট টুকরো করে নিতে হবে 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800" y="2057400"/>
            <a:ext cx="5334000" cy="4114800"/>
            <a:chOff x="304800" y="228600"/>
            <a:chExt cx="3733800" cy="3733800"/>
          </a:xfrm>
        </p:grpSpPr>
        <p:sp>
          <p:nvSpPr>
            <p:cNvPr id="22" name="Rectangle 21"/>
            <p:cNvSpPr/>
            <p:nvPr/>
          </p:nvSpPr>
          <p:spPr>
            <a:xfrm>
              <a:off x="304800" y="228600"/>
              <a:ext cx="3733800" cy="3429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4800" y="2743200"/>
              <a:ext cx="3733800" cy="121920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2000" dirty="0" smtClean="0">
                  <a:latin typeface="NikoshBAN" pitchFamily="2" charset="0"/>
                  <a:cs typeface="NikoshBAN" pitchFamily="2" charset="0"/>
                </a:rPr>
                <a:t>টুকরো করা সবজি ২-৪মিনিট ফুটন্ত পানিতে ডুবিয়ে নিতে হবে । একে ব্লেঞ্চিং বলে । এতে শরীরবৃত্তীয় ও রাসায়নিক পরিবর্তন বন্ধ হয়ে যায় ।  </a:t>
              </a:r>
              <a:endParaRPr lang="en-US" sz="20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0" y="1981200"/>
            <a:ext cx="5257800" cy="4191000"/>
            <a:chOff x="304800" y="-500945"/>
            <a:chExt cx="3733800" cy="4509912"/>
          </a:xfrm>
        </p:grpSpPr>
        <p:sp>
          <p:nvSpPr>
            <p:cNvPr id="25" name="Rectangle 24"/>
            <p:cNvSpPr/>
            <p:nvPr/>
          </p:nvSpPr>
          <p:spPr>
            <a:xfrm>
              <a:off x="304800" y="-500945"/>
              <a:ext cx="3733800" cy="342900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04800" y="2971800"/>
              <a:ext cx="3733800" cy="103716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ফুটন্ত পানি থেকে সবজি তুলে নিয়ে -১৮ডিগ্রি সেলসিয়াস তাপমাত্রায় ডিপফ্রিজে সংরক্ষণ করতে হবে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43600" y="1981200"/>
            <a:ext cx="4419600" cy="4240425"/>
            <a:chOff x="5943600" y="1981200"/>
            <a:chExt cx="4419600" cy="4240425"/>
          </a:xfrm>
        </p:grpSpPr>
        <p:sp>
          <p:nvSpPr>
            <p:cNvPr id="27" name="Rectangle 26"/>
            <p:cNvSpPr/>
            <p:nvPr/>
          </p:nvSpPr>
          <p:spPr>
            <a:xfrm>
              <a:off x="5943600" y="1981200"/>
              <a:ext cx="4343400" cy="3810000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943600" y="5257800"/>
              <a:ext cx="4419600" cy="96382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১-২দিন রোদে শুকিয়ে আর্দ্রতা ১০-১৫% হলে সংরক্ষণ করা হয় । </a:t>
              </a:r>
              <a:endParaRPr lang="en-US" sz="24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5" grpId="0" animBg="1"/>
      <p:bldP spid="7" grpId="0" build="allAtOnce" animBg="1"/>
      <p:bldP spid="17" grpId="0" build="allAtOnce" animBg="1"/>
      <p:bldP spid="17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3680461" y="711201"/>
            <a:ext cx="3592830" cy="19202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5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কর্মপত্র </a:t>
            </a:r>
          </a:p>
          <a:p>
            <a:pPr algn="ctr"/>
            <a:r>
              <a:rPr lang="bn-BD" sz="35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 </a:t>
            </a:r>
            <a:endParaRPr lang="en-US" sz="35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9194" y="3129280"/>
            <a:ext cx="8237221" cy="85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500" dirty="0" smtClean="0">
                <a:latin typeface="NikoshBAN" pitchFamily="2" charset="0"/>
                <a:cs typeface="NikoshBAN" pitchFamily="2" charset="0"/>
              </a:rPr>
              <a:t>একক কাজ        সময়ঃ ২ মিনিট               </a:t>
            </a:r>
            <a:endParaRPr lang="en-US" sz="35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3931" y="4836160"/>
            <a:ext cx="8500110" cy="853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4200" b="1" dirty="0" smtClean="0">
                <a:latin typeface="NikoshBAN" pitchFamily="2" charset="0"/>
                <a:cs typeface="NikoshBAN" pitchFamily="2" charset="0"/>
              </a:rPr>
              <a:t>সবজি সংরক্ষণ কী? সংরক্ষণ পদ্ধতির নাম লিখ ।   </a:t>
            </a:r>
            <a:endParaRPr lang="en-US" sz="4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907281" y="4124960"/>
            <a:ext cx="701040" cy="56896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39190" y="782321"/>
            <a:ext cx="2453640" cy="2346960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4" grpId="0" build="p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47800" y="228600"/>
            <a:ext cx="7360921" cy="782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7737" tIns="43868" rIns="87737" bIns="43868" rtlCol="0" anchor="ctr"/>
          <a:lstStyle/>
          <a:p>
            <a:pPr algn="ctr"/>
            <a:r>
              <a:rPr lang="bn-BD" sz="3800" dirty="0" smtClean="0">
                <a:latin typeface="NikoshBAN" pitchFamily="2" charset="0"/>
                <a:cs typeface="NikoshBAN" pitchFamily="2" charset="0"/>
              </a:rPr>
              <a:t>সবজি  প্রক্রিয়াজাতকরণ কী ? </a:t>
            </a:r>
            <a:endParaRPr lang="en-US" sz="3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1066800"/>
            <a:ext cx="8610599" cy="3733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ctr"/>
            <a:endParaRPr lang="en-US"/>
          </a:p>
        </p:txBody>
      </p:sp>
      <p:sp>
        <p:nvSpPr>
          <p:cNvPr id="14" name="Rectangle 3"/>
          <p:cNvSpPr/>
          <p:nvPr/>
        </p:nvSpPr>
        <p:spPr>
          <a:xfrm>
            <a:off x="533400" y="4800600"/>
            <a:ext cx="8763000" cy="1371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37" tIns="43868" rIns="87737" bIns="43868"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সবজির গুণগত কোনরূপ পরিবর্তন না ঘটিয়ে আকৃতি ও প্রকৃতিতে পরিবর্তন ঘটিয়ে ভৌত ও রাসায়নিক পদ্ধতি প্রয়োগের মাধ্যমে দীর্ঘদিন সংরক্ষণ করার পদ্ধতিকে ফল প্রক্রিয়াজাতকরণ বলে ।  যেমন-সস, মোরব্বা, চিপস ইত্যাদি ।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3" grpId="0" animBg="1"/>
      <p:bldP spid="14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948</Words>
  <Application>Microsoft Office PowerPoint</Application>
  <PresentationFormat>Custom</PresentationFormat>
  <Paragraphs>224</Paragraphs>
  <Slides>24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শিখনফল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bidhan</dc:creator>
  <cp:lastModifiedBy>AMCS_KP</cp:lastModifiedBy>
  <cp:revision>280</cp:revision>
  <dcterms:created xsi:type="dcterms:W3CDTF">2015-09-13T01:14:48Z</dcterms:created>
  <dcterms:modified xsi:type="dcterms:W3CDTF">2018-05-18T11:54:40Z</dcterms:modified>
</cp:coreProperties>
</file>